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8" roundtripDataSignature="AMtx7miVF6WSB0DhoJi5mi0aogO0tOku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D4E3EB-9EE0-B6AB-07FB-C2F646F729C2}" v="2" dt="2022-06-08T00:28:58.244"/>
    <p1510:client id="{169DF711-CD7C-3603-47D2-F1ECF85E21A5}" v="1129" dt="2022-05-22T22:11:47.575"/>
    <p1510:client id="{54DC6B80-9993-27F9-0CFC-CA9E22133238}" v="1391" dt="2022-06-06T16:39:55.152"/>
    <p1510:client id="{61FE5BB5-8514-21C6-60B1-BACE86E03CDD}" v="636" dt="2022-05-20T18:34:09.644"/>
    <p1510:client id="{7D9A3A62-4691-F030-57DC-F696A0241ABB}" v="708" dt="2022-05-23T18:19:14.647"/>
    <p1510:client id="{94B2A9F8-3139-EE51-CFDF-B40E7BCE4E05}" v="901" dt="2022-06-05T00:18:15.142"/>
    <p1510:client id="{A03D7D67-5B3C-DCAC-D037-F2B4DFDB87D3}" v="1170" dt="2022-05-24T21:13:01.254"/>
    <p1510:client id="{AB14FD68-BC9B-54CB-7FDD-47A1B73F7FA9}" v="686" dt="2022-06-06T02:20:23.981"/>
    <p1510:client id="{BEBE5E99-3670-D809-E12F-CDC4C6B77459}" v="2795" dt="2022-06-01T23:41:53.584"/>
    <p1510:client id="{C152DE69-6A09-7C15-6435-9F387B9A3A07}" v="2092" dt="2022-05-19T18:43:13.858"/>
    <p1510:client id="{C375A431-B912-1DF2-3571-495D520D53CD}" v="112" dt="2022-05-31T18:09:25.029"/>
    <p1510:client id="{D49C8EEE-71C4-0785-39C4-08594F1E6D57}" v="26" dt="2022-05-20T00:04:49.082"/>
    <p1510:client id="{ED0DB50C-2416-ACD2-EAD2-5F12B761165E}" v="414" dt="2022-05-31T02:11:06.2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59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Tuskegee Partnership to Provide Technology and Cyber-security Experiences to Alabama Black Belt through Mobile Application Development</a:t>
            </a:r>
            <a:b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dirty="0">
                <a:latin typeface="Times New Roman"/>
                <a:ea typeface="Times New Roman"/>
                <a:cs typeface="Times New Roman"/>
                <a:sym typeface="Times New Roman"/>
              </a:rPr>
              <a:t>Years of Funding: 2021-2025</a:t>
            </a:r>
            <a:br>
              <a:rPr lang="en-US" sz="1800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MIT APP Inventor – Chapter 10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Dr. Paramjit </a:t>
            </a:r>
            <a:r>
              <a:rPr lang="en-US" dirty="0"/>
              <a:t>Kahai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This research is supported by NSF grant # </a:t>
            </a:r>
            <a:r>
              <a:rPr lang="en-US" b="0" i="0" dirty="0">
                <a:solidFill>
                  <a:srgbClr val="201F1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-US" b="0" i="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2048884</a:t>
            </a:r>
            <a:r>
              <a:rPr lang="en-US" dirty="0"/>
              <a:t>awarded to Tuskegee and Auburn Universities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1293D-EFE5-0211-7CF4-0C9DF354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Maps App with Intents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194F5-2887-A2B6-42E4-74B59467FA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 generate an intent signal, you need to have an </a:t>
            </a:r>
            <a:r>
              <a:rPr lang="en-GB" b="1" dirty="0"/>
              <a:t>Activity Starter</a:t>
            </a:r>
            <a:r>
              <a:rPr lang="en-GB" dirty="0"/>
              <a:t> component. Drag it from the Connectivity palette in the Designer to your app, and then it appears in the nonvisible components area.</a:t>
            </a:r>
          </a:p>
          <a:p>
            <a:r>
              <a:rPr lang="en-GB" dirty="0"/>
              <a:t>The </a:t>
            </a:r>
            <a:r>
              <a:rPr lang="en-GB" b="1" dirty="0"/>
              <a:t>Activity Starter</a:t>
            </a:r>
            <a:r>
              <a:rPr lang="en-GB" dirty="0"/>
              <a:t> needs two properties: </a:t>
            </a:r>
            <a:r>
              <a:rPr lang="en-GB" b="1" dirty="0"/>
              <a:t>Action</a:t>
            </a:r>
            <a:r>
              <a:rPr lang="en-GB" dirty="0"/>
              <a:t> and </a:t>
            </a:r>
            <a:r>
              <a:rPr lang="en-GB" b="1" dirty="0" err="1"/>
              <a:t>DataUri</a:t>
            </a:r>
            <a:r>
              <a:rPr lang="en-GB" dirty="0"/>
              <a:t>.</a:t>
            </a:r>
          </a:p>
          <a:p>
            <a:r>
              <a:rPr lang="en-GB" dirty="0"/>
              <a:t>Set the </a:t>
            </a:r>
            <a:r>
              <a:rPr lang="en-GB" b="1" dirty="0"/>
              <a:t>Action</a:t>
            </a:r>
            <a:r>
              <a:rPr lang="en-GB" dirty="0"/>
              <a:t> property to precisely </a:t>
            </a:r>
            <a:r>
              <a:rPr lang="en-GB" b="1" dirty="0" err="1"/>
              <a:t>android.intent.action.VIEW</a:t>
            </a:r>
            <a:r>
              <a:rPr lang="en-GB" dirty="0"/>
              <a:t>. This means whatever data we give it as the </a:t>
            </a:r>
            <a:r>
              <a:rPr lang="en-GB" b="1" dirty="0" err="1"/>
              <a:t>DataUri</a:t>
            </a:r>
            <a:r>
              <a:rPr lang="en-GB" dirty="0"/>
              <a:t> will be viewed by an appropriate app.</a:t>
            </a:r>
          </a:p>
          <a:p>
            <a:r>
              <a:rPr lang="en-GB" dirty="0"/>
              <a:t>Let's have the intent deliver the current address of the phone.</a:t>
            </a:r>
          </a:p>
          <a:p>
            <a:r>
              <a:rPr lang="en-GB" dirty="0"/>
              <a:t>Let's create a button called </a:t>
            </a:r>
            <a:r>
              <a:rPr lang="en-GB" b="1" dirty="0" err="1"/>
              <a:t>Show_Map_Button</a:t>
            </a:r>
            <a:r>
              <a:rPr lang="en-GB" dirty="0"/>
              <a:t> that will trigger this.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972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035D-E3A9-FF70-7852-27413C5E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Maps App with Intents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AF51-8416-663D-1FA6-3C2AD3AB25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the button is clicked, it will set up the intent and then call </a:t>
            </a:r>
            <a:r>
              <a:rPr lang="en-GB" b="1" dirty="0" err="1"/>
              <a:t>StartActivity</a:t>
            </a:r>
            <a:r>
              <a:rPr lang="en-GB" dirty="0"/>
              <a:t>, which will send the intent to the operating system.</a:t>
            </a:r>
          </a:p>
          <a:p>
            <a:r>
              <a:rPr lang="en-GB" dirty="0"/>
              <a:t>Be sure to add the </a:t>
            </a:r>
            <a:r>
              <a:rPr lang="en-GB" b="1" dirty="0" err="1"/>
              <a:t>StartActivity</a:t>
            </a:r>
            <a:r>
              <a:rPr lang="en-GB" dirty="0"/>
              <a:t> block at the end.</a:t>
            </a:r>
          </a:p>
          <a:p>
            <a:r>
              <a:rPr lang="en-GB" dirty="0"/>
              <a:t>The </a:t>
            </a:r>
            <a:r>
              <a:rPr lang="en-GB" b="1" dirty="0"/>
              <a:t>geo:</a:t>
            </a:r>
            <a:r>
              <a:rPr lang="en-GB" dirty="0"/>
              <a:t> tag at the beginning is the key to being interpreted as location data.</a:t>
            </a:r>
          </a:p>
          <a:p>
            <a:endParaRPr lang="en-GB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C4D1B44-0985-2C71-CDFA-7FA164CC8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841" y="4159122"/>
            <a:ext cx="5848708" cy="170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6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424A-9300-2687-6403-4E34E8B27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Saving Location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1A4CA-0729-12D2-B141-AC3EF4664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location is just a small set of numbers, so we can save it like any other number.</a:t>
            </a:r>
          </a:p>
          <a:p>
            <a:r>
              <a:rPr lang="en-GB" dirty="0"/>
              <a:t>We can store latitude and longitude in a pair of global variables, We can add them to a list.</a:t>
            </a:r>
          </a:p>
          <a:p>
            <a:r>
              <a:rPr lang="en-GB" dirty="0"/>
              <a:t>Keep in mind that global variables, including lists stored in them, keep data only as long as the app is running.</a:t>
            </a:r>
          </a:p>
          <a:p>
            <a:r>
              <a:rPr lang="en-GB" dirty="0"/>
              <a:t>To save your data so that it reliably comes back, store them to the phone's local persistent storage with </a:t>
            </a:r>
            <a:r>
              <a:rPr lang="en-GB" dirty="0" err="1"/>
              <a:t>TinyDB</a:t>
            </a:r>
            <a:r>
              <a:rPr lang="en-GB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644251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352D5-1B43-FE88-C64A-A427AB90E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Saving Location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40CE-5508-7E4A-2818-9C3371500E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Let's store an address in a set of global variables.</a:t>
            </a:r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Now let's store that data so we can remember it for later using </a:t>
            </a:r>
            <a:r>
              <a:rPr lang="en-GB" dirty="0" err="1"/>
              <a:t>TinyDB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BEB42A8F-1B38-7815-EFA5-8DC358602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325" y="2343176"/>
            <a:ext cx="4727275" cy="1481535"/>
          </a:xfrm>
          <a:prstGeom prst="rect">
            <a:avLst/>
          </a:prstGeom>
        </p:spPr>
      </p:pic>
      <p:pic>
        <p:nvPicPr>
          <p:cNvPr id="5" name="Picture 5" descr="Timeline&#10;&#10;Description automatically generated">
            <a:extLst>
              <a:ext uri="{FF2B5EF4-FFF2-40B4-BE49-F238E27FC236}">
                <a16:creationId xmlns:a16="http://schemas.microsoft.com/office/drawing/2014/main" id="{A9E0882F-4761-9038-5781-F067136B1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230" y="4555732"/>
            <a:ext cx="4727275" cy="201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8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071E-26BD-8A5E-24EA-F164D53C5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Saving Location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A8B3D-2A06-2F76-8766-A6B37B6229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recall data, take the data back out of </a:t>
            </a:r>
            <a:r>
              <a:rPr lang="en-GB" dirty="0" err="1"/>
              <a:t>TinyDB</a:t>
            </a:r>
            <a:r>
              <a:rPr lang="en-GB" dirty="0"/>
              <a:t> and store it in the global variables from earlier.</a:t>
            </a:r>
          </a:p>
          <a:p>
            <a:endParaRPr lang="en-GB" dirty="0"/>
          </a:p>
        </p:txBody>
      </p:sp>
      <p:pic>
        <p:nvPicPr>
          <p:cNvPr id="4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AA3A556A-ADF0-3112-0CA3-EFD6A2B5D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231" y="2843784"/>
            <a:ext cx="5446142" cy="194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06C6-F6BF-2EE1-CCAB-E1BF9C3BA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Accelerator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C16C0-4B27-58B9-8463-2ED2C960E3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Smartphones have a device known as an accelerator that measures the acceleration being applied to the phone.</a:t>
            </a:r>
          </a:p>
          <a:p>
            <a:r>
              <a:rPr lang="en-GB" dirty="0"/>
              <a:t>The accelerator can also detect more subtle accelerations which are frequently used in games.</a:t>
            </a:r>
          </a:p>
          <a:p>
            <a:r>
              <a:rPr lang="en-GB" dirty="0"/>
              <a:t>Users often can tilt or move their devices to impact game play.</a:t>
            </a:r>
          </a:p>
          <a:p>
            <a:endParaRPr lang="en-GB" dirty="0"/>
          </a:p>
        </p:txBody>
      </p:sp>
      <p:pic>
        <p:nvPicPr>
          <p:cNvPr id="4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DBD246A5-D6B6-8B1A-1DAA-EB3F614BE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165" y="4069526"/>
            <a:ext cx="2743200" cy="269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57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B9CF-943B-DB6F-BCD1-8B426E114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Detecting tilt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22FDD-8CEC-A834-A480-E956567957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accelerometer can detect very subtle accelerations in three directions (x ,y and z).</a:t>
            </a:r>
          </a:p>
          <a:p>
            <a:r>
              <a:rPr lang="en-GB" dirty="0"/>
              <a:t>Gravity constantly applies a downward acceleration to every object on earth.</a:t>
            </a:r>
          </a:p>
          <a:p>
            <a:r>
              <a:rPr lang="en-GB" dirty="0"/>
              <a:t>A phone lying flat on the table, not moving, the only acceleration present is gravity which will be read on the z-axis. </a:t>
            </a:r>
          </a:p>
          <a:p>
            <a:r>
              <a:rPr lang="en-GB" dirty="0"/>
              <a:t>If the phone were moved left or right, it would be read on the x-axis.</a:t>
            </a:r>
          </a:p>
          <a:p>
            <a:r>
              <a:rPr lang="en-GB" dirty="0"/>
              <a:t>If the phone were slid forward on the table, it would read on the y-axis.</a:t>
            </a:r>
          </a:p>
          <a:p>
            <a:r>
              <a:rPr lang="en-GB" dirty="0"/>
              <a:t>If we wanted an app that detected right/left tilt, we could look at the x-axis and know that zero means perfectly flat, negative means tilting one way, and positive means tilting the other way.</a:t>
            </a:r>
          </a:p>
        </p:txBody>
      </p:sp>
    </p:spTree>
    <p:extLst>
      <p:ext uri="{BB962C8B-B14F-4D97-AF65-F5344CB8AC3E}">
        <p14:creationId xmlns:p14="http://schemas.microsoft.com/office/powerpoint/2010/main" val="1002101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AD93-63F8-7024-03DB-A288C469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Orientation Sensor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E0082-02D6-5397-6A4C-68A05A8C1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79703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Another way to detect tilt is to use the Orientation Sensor which gives a direct reading of tilt and angle.</a:t>
            </a:r>
            <a:endParaRPr lang="en-US" dirty="0"/>
          </a:p>
          <a:p>
            <a:r>
              <a:rPr lang="en-GB" dirty="0"/>
              <a:t>It tells how the phone is oriented relative to the Earth. This sensor provides roll, pitch and azimuth data.</a:t>
            </a:r>
          </a:p>
          <a:p>
            <a:r>
              <a:rPr lang="en-GB" dirty="0"/>
              <a:t>Imagine the phone as an airplane: top(earpiece) is nose of the plane, bottom(home button) is the tail end.</a:t>
            </a:r>
          </a:p>
          <a:p>
            <a:r>
              <a:rPr lang="en-GB" dirty="0"/>
              <a:t>The roll is how much the plane rotates without the tail or nose moving.</a:t>
            </a:r>
          </a:p>
          <a:p>
            <a:r>
              <a:rPr lang="en-GB" dirty="0"/>
              <a:t>The pitch is how higher or lower the nose is than the tail.</a:t>
            </a:r>
          </a:p>
          <a:p>
            <a:r>
              <a:rPr lang="en-GB" dirty="0"/>
              <a:t>The azimuth tells how the phone is pointed relative to magnetic north, effectively serving as a compass reading.</a:t>
            </a:r>
          </a:p>
          <a:p>
            <a:r>
              <a:rPr lang="en-GB" dirty="0"/>
              <a:t>Not all Android devices have this feature.</a:t>
            </a:r>
          </a:p>
        </p:txBody>
      </p:sp>
    </p:spTree>
    <p:extLst>
      <p:ext uri="{BB962C8B-B14F-4D97-AF65-F5344CB8AC3E}">
        <p14:creationId xmlns:p14="http://schemas.microsoft.com/office/powerpoint/2010/main" val="4311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0DEA-8D61-A5B3-FC7D-C372639F8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747" y="230606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Chapter 10: Sensors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6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50C6C-4B8A-0AC5-C109-DB403AA2B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Sensors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058EA-0B9A-CECE-70C1-EAF5E3E4C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23700"/>
            <a:ext cx="10515600" cy="4653263"/>
          </a:xfrm>
        </p:spPr>
        <p:txBody>
          <a:bodyPr/>
          <a:lstStyle/>
          <a:p>
            <a:r>
              <a:rPr lang="en-GB" dirty="0"/>
              <a:t>Smartphones have sensors that can help read the world around them which is a great data source for apps to use.</a:t>
            </a:r>
            <a:endParaRPr lang="en-US" dirty="0"/>
          </a:p>
          <a:p>
            <a:endParaRPr lang="en-GB" dirty="0"/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170AC85-8E58-05F0-9075-B5846E4AC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220" y="2473167"/>
            <a:ext cx="188928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0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34F2-E9B8-37EF-6690-51E1AECDE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Location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32C86-839C-63AB-4422-EE6F2054C5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GPS is one of the most common sensors that people use on their phones.</a:t>
            </a:r>
            <a:endParaRPr lang="en-US" dirty="0"/>
          </a:p>
          <a:p>
            <a:r>
              <a:rPr lang="en-GB" dirty="0"/>
              <a:t>It uses satellites in orbit around Earth to triangulate an exact location.</a:t>
            </a:r>
          </a:p>
          <a:p>
            <a:endParaRPr lang="en-GB" dirty="0"/>
          </a:p>
        </p:txBody>
      </p:sp>
      <p:pic>
        <p:nvPicPr>
          <p:cNvPr id="4" name="Picture 4" descr="Map&#10;&#10;Description automatically generated">
            <a:extLst>
              <a:ext uri="{FF2B5EF4-FFF2-40B4-BE49-F238E27FC236}">
                <a16:creationId xmlns:a16="http://schemas.microsoft.com/office/drawing/2014/main" id="{A5DC646F-FCC9-A15E-67EE-A5F12B911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551" y="3283932"/>
            <a:ext cx="3059501" cy="338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0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EB564-41F4-45BD-F8F1-5A7E9BD47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Location Sensor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B5EFE-285A-A2FC-6118-D921D87506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MIT App Inventor has the Location Sensor component for accessing location data and has many properties, including the big three of location: latitude, longitude and altitude.</a:t>
            </a:r>
          </a:p>
          <a:p>
            <a:r>
              <a:rPr lang="en-GB" dirty="0"/>
              <a:t>Notice the two event handlers: </a:t>
            </a:r>
            <a:r>
              <a:rPr lang="en-GB" b="1" dirty="0" err="1"/>
              <a:t>LocationChanged</a:t>
            </a:r>
            <a:r>
              <a:rPr lang="en-GB" dirty="0"/>
              <a:t> and </a:t>
            </a:r>
            <a:r>
              <a:rPr lang="en-GB" b="1" dirty="0" err="1"/>
              <a:t>StatusChanged</a:t>
            </a:r>
            <a:r>
              <a:rPr lang="en-GB" dirty="0"/>
              <a:t>.</a:t>
            </a:r>
          </a:p>
          <a:p>
            <a:r>
              <a:rPr lang="en-GB" b="1" dirty="0" err="1"/>
              <a:t>LocationChanged</a:t>
            </a:r>
            <a:r>
              <a:rPr lang="en-GB" dirty="0"/>
              <a:t> event records a new location in a list every time it changes.</a:t>
            </a:r>
          </a:p>
          <a:p>
            <a:r>
              <a:rPr lang="en-GB" b="1" dirty="0" err="1"/>
              <a:t>StatusChanged</a:t>
            </a:r>
            <a:r>
              <a:rPr lang="en-GB" dirty="0"/>
              <a:t> event is triggered when the device is no longer able to see the GPS satellites.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90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1AFD-D164-EEDC-09D0-4A64CF12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Location Sensor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0DA16-1B5E-4332-3805-C9894E24CE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Both </a:t>
            </a:r>
            <a:r>
              <a:rPr lang="en-GB" b="1" dirty="0"/>
              <a:t>provider</a:t>
            </a:r>
            <a:r>
              <a:rPr lang="en-GB" dirty="0"/>
              <a:t> and </a:t>
            </a:r>
            <a:r>
              <a:rPr lang="en-GB" b="1" dirty="0"/>
              <a:t>status</a:t>
            </a:r>
            <a:r>
              <a:rPr lang="en-GB" dirty="0"/>
              <a:t> are pieces of text, so you can display them and see what has changed about the status. </a:t>
            </a:r>
            <a:endParaRPr lang="en-US" dirty="0"/>
          </a:p>
          <a:p>
            <a:r>
              <a:rPr lang="en-GB" dirty="0"/>
              <a:t>If </a:t>
            </a:r>
            <a:r>
              <a:rPr lang="en-GB" b="1" dirty="0"/>
              <a:t>status</a:t>
            </a:r>
            <a:r>
              <a:rPr lang="en-GB" dirty="0"/>
              <a:t> has the piece of text </a:t>
            </a:r>
            <a:r>
              <a:rPr lang="en-GB" i="1" dirty="0"/>
              <a:t>Available</a:t>
            </a:r>
            <a:r>
              <a:rPr lang="en-GB" dirty="0"/>
              <a:t> in it, then you know you have a location.</a:t>
            </a:r>
          </a:p>
          <a:p>
            <a:endParaRPr lang="en-GB" dirty="0"/>
          </a:p>
        </p:txBody>
      </p:sp>
      <p:pic>
        <p:nvPicPr>
          <p:cNvPr id="4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419063FF-3B4B-D176-08BA-A297A89AA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231" y="3521721"/>
            <a:ext cx="3318292" cy="316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0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0ACD-B297-0E37-C1AF-E5DDFDF0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Location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DDBD0-A960-3327-55DC-0CD0315184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Location is a set of numbers: latitude and longitude.</a:t>
            </a:r>
          </a:p>
          <a:p>
            <a:r>
              <a:rPr lang="en-GB" dirty="0"/>
              <a:t>Get location sensors using getter blocks and in the </a:t>
            </a:r>
            <a:r>
              <a:rPr lang="en-GB" b="1" dirty="0" err="1"/>
              <a:t>LocationChanged</a:t>
            </a:r>
            <a:r>
              <a:rPr lang="en-GB" dirty="0"/>
              <a:t> event as parameters.</a:t>
            </a:r>
          </a:p>
          <a:p>
            <a:r>
              <a:rPr lang="en-GB" dirty="0"/>
              <a:t>Two versions of the </a:t>
            </a:r>
            <a:r>
              <a:rPr lang="en-GB" b="1" dirty="0" err="1"/>
              <a:t>LocationChanged</a:t>
            </a:r>
            <a:r>
              <a:rPr lang="en-GB" dirty="0"/>
              <a:t> event: One gets the location data from the events parameters, and the other from the components properties.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FC3BDC2-36F8-F17A-F4F6-3AFCC7CC1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539" y="4725316"/>
            <a:ext cx="3648973" cy="1524782"/>
          </a:xfrm>
          <a:prstGeom prst="rect">
            <a:avLst/>
          </a:prstGeom>
        </p:spPr>
      </p:pic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F9A128E-2FDF-9F1B-3BC0-9C04DE80A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929" y="4868972"/>
            <a:ext cx="4281576" cy="139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4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8D8A-34F6-DC6D-E09E-007495744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Location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133BA-C087-8DD0-D2AB-5EB1DBE1C1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your app asks for latitude, longitude, current address, or any other location data, App Inventor simply reports "Unavailable" because it can't find a lock on current location, you can use </a:t>
            </a:r>
            <a:r>
              <a:rPr lang="en-GB" b="1" dirty="0" err="1"/>
              <a:t>HasLongitudeLatitude</a:t>
            </a:r>
            <a:r>
              <a:rPr lang="en-GB" dirty="0"/>
              <a:t> by Location sensor to find the lock.</a:t>
            </a:r>
          </a:p>
          <a:p>
            <a:r>
              <a:rPr lang="en-GB" b="1" dirty="0" err="1"/>
              <a:t>HasAccuracy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 err="1"/>
              <a:t>HasAltitude</a:t>
            </a:r>
            <a:r>
              <a:rPr lang="en-GB" dirty="0"/>
              <a:t> also tell you whether the phone has either of those pieces of information.</a:t>
            </a:r>
          </a:p>
        </p:txBody>
      </p:sp>
    </p:spTree>
    <p:extLst>
      <p:ext uri="{BB962C8B-B14F-4D97-AF65-F5344CB8AC3E}">
        <p14:creationId xmlns:p14="http://schemas.microsoft.com/office/powerpoint/2010/main" val="59020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F9C2-AF92-9798-FA44-6DA4E4EC4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the Maps App with Intents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AB3FF-46A4-D030-F360-58D9199643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piece of location data opens a mapping app.</a:t>
            </a:r>
            <a:endParaRPr lang="en-US" dirty="0"/>
          </a:p>
          <a:p>
            <a:r>
              <a:rPr lang="en-GB" dirty="0"/>
              <a:t>To activate another app on an Android phone, the current app must send a special signal to the Android operating system, called an </a:t>
            </a:r>
            <a:r>
              <a:rPr lang="en-GB" i="1" dirty="0"/>
              <a:t>intent</a:t>
            </a:r>
            <a:r>
              <a:rPr lang="en-GB" dirty="0"/>
              <a:t>.</a:t>
            </a:r>
            <a:endParaRPr lang="en-GB"/>
          </a:p>
          <a:p>
            <a:r>
              <a:rPr lang="en-GB" dirty="0"/>
              <a:t>An </a:t>
            </a:r>
            <a:r>
              <a:rPr lang="en-GB" i="1" dirty="0"/>
              <a:t>intent</a:t>
            </a:r>
            <a:r>
              <a:rPr lang="en-GB" dirty="0"/>
              <a:t> is a request to handle something.</a:t>
            </a:r>
          </a:p>
          <a:p>
            <a:r>
              <a:rPr lang="en-GB" dirty="0"/>
              <a:t>Most Android phones have Google Maps installed, and that is usually the default mapping app. </a:t>
            </a:r>
          </a:p>
          <a:p>
            <a:r>
              <a:rPr lang="en-GB" dirty="0"/>
              <a:t>An </a:t>
            </a:r>
            <a:r>
              <a:rPr lang="en-GB" i="1" dirty="0"/>
              <a:t>intent</a:t>
            </a:r>
            <a:r>
              <a:rPr lang="en-GB" dirty="0"/>
              <a:t> bearing geographic data thus will be handled off to Google Maps.</a:t>
            </a:r>
          </a:p>
        </p:txBody>
      </p:sp>
    </p:spTree>
    <p:extLst>
      <p:ext uri="{BB962C8B-B14F-4D97-AF65-F5344CB8AC3E}">
        <p14:creationId xmlns:p14="http://schemas.microsoft.com/office/powerpoint/2010/main" val="50859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1051</Words>
  <Application>Microsoft Office PowerPoint</Application>
  <PresentationFormat>Widescreen</PresentationFormat>
  <Paragraphs>74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Tuskegee Partnership to Provide Technology and Cyber-security Experiences to Alabama Black Belt through Mobile Application Development Years of Funding: 2021-2025  MIT APP Inventor – Chapter 10</vt:lpstr>
      <vt:lpstr>Chapter 10: Sensors</vt:lpstr>
      <vt:lpstr>Sensors </vt:lpstr>
      <vt:lpstr>Using Location</vt:lpstr>
      <vt:lpstr>The Location Sensor</vt:lpstr>
      <vt:lpstr>The Location Sensor</vt:lpstr>
      <vt:lpstr>Location Data</vt:lpstr>
      <vt:lpstr>Location Data</vt:lpstr>
      <vt:lpstr>Using the Maps App with Intents</vt:lpstr>
      <vt:lpstr>Using the Maps App with Intents </vt:lpstr>
      <vt:lpstr>Using the Maps App with Intents</vt:lpstr>
      <vt:lpstr>Saving Location Data</vt:lpstr>
      <vt:lpstr>Saving Location Data</vt:lpstr>
      <vt:lpstr>Saving Location Data</vt:lpstr>
      <vt:lpstr>The Accelerator</vt:lpstr>
      <vt:lpstr>Detecting tilt</vt:lpstr>
      <vt:lpstr>The Orientation Sensor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Tuskegee Partnership to Provide Technology and Cyber-security Experiences to Alabama Black Belt through Mobile Application Development Years of Funding: 2021-2025  MIT APP Inventor – Chapters 9, 10,11, and 12</dc:title>
  <dc:creator>Jay Bhuyan</dc:creator>
  <cp:lastModifiedBy>Paramjit Kahai</cp:lastModifiedBy>
  <cp:revision>2397</cp:revision>
  <dcterms:created xsi:type="dcterms:W3CDTF">2022-05-15T12:44:25Z</dcterms:created>
  <dcterms:modified xsi:type="dcterms:W3CDTF">2022-07-18T01:55:29Z</dcterms:modified>
</cp:coreProperties>
</file>